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1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media/image47.svg" ContentType="image/svg+xml"/>
  <Override PartName="/ppt/media/image49.svg" ContentType="image/svg+xml"/>
  <Override PartName="/ppt/media/image5.svg" ContentType="image/svg+xml"/>
  <Override PartName="/ppt/media/image51.svg" ContentType="image/svg+xml"/>
  <Override PartName="/ppt/media/image53.svg" ContentType="image/svg+xml"/>
  <Override PartName="/ppt/media/image55.svg" ContentType="image/svg+xml"/>
  <Override PartName="/ppt/media/image57.svg" ContentType="image/svg+xml"/>
  <Override PartName="/ppt/media/image59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3"/>
    <p:sldId id="258" r:id="rId4"/>
    <p:sldId id="259" r:id="rId5"/>
    <p:sldId id="260" r:id="rId6"/>
    <p:sldId id="261" r:id="rId7"/>
    <p:sldId id="263" r:id="rId8"/>
    <p:sldId id="275" r:id="rId9"/>
    <p:sldId id="265" r:id="rId10"/>
    <p:sldId id="267" r:id="rId11"/>
    <p:sldId id="264" r:id="rId12"/>
    <p:sldId id="268" r:id="rId13"/>
    <p:sldId id="269" r:id="rId14"/>
    <p:sldId id="273" r:id="rId15"/>
    <p:sldId id="270" r:id="rId16"/>
    <p:sldId id="272" r:id="rId17"/>
    <p:sldId id="285" r:id="rId18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-3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3A8DBB9-FF4D-4FDA-AD34-27FA86519578}" type="datetime1">
              <a:rPr lang="zh-CN" altLang="en-US" smtClean="0"/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E1CCE20-FD2F-40C5-ABE3-3369F20AA0E6}" type="datetime1">
              <a:rPr lang="zh-CN" altLang="en-US" smtClean="0"/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US"/>
              <a:t>单击此处编辑母版文本样式</a:t>
            </a:r>
            <a:endParaRPr lang="en-US"/>
          </a:p>
          <a:p>
            <a:pPr lvl="1" rtl="0"/>
            <a:r>
              <a:rPr lang="en-US"/>
              <a:t>第二级</a:t>
            </a:r>
            <a:endParaRPr lang="en-US"/>
          </a:p>
          <a:p>
            <a:pPr lvl="2" rtl="0"/>
            <a:r>
              <a:rPr lang="en-US"/>
              <a:t>第三级</a:t>
            </a:r>
            <a:endParaRPr lang="en-US"/>
          </a:p>
          <a:p>
            <a:pPr lvl="3" rtl="0"/>
            <a:r>
              <a:rPr lang="en-US"/>
              <a:t>第四级</a:t>
            </a:r>
            <a:endParaRPr lang="en-US"/>
          </a:p>
          <a:p>
            <a:pPr lvl="4" rtl="0"/>
            <a:r>
              <a:rPr 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长方形 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zh-CN" altLang="en-US"/>
              <a:t>单击此处编辑母版副标题样式</a:t>
            </a:r>
            <a:endParaRPr lang="en-US" dirty="0"/>
          </a:p>
        </p:txBody>
      </p:sp>
      <p:cxnSp>
        <p:nvCxnSpPr>
          <p:cNvPr id="9" name="直接连接符​​(S) 8"/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03234F-2943-4AD6-8E73-34C216403FC9}" type="datetime1">
              <a:rPr lang="zh-CN" altLang="en-US" smtClean="0"/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18B044-5115-4C63-8F06-0D627F0729F0}" type="datetime1">
              <a:rPr lang="zh-CN" altLang="en-US" smtClean="0"/>
            </a:fld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长方形 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E476C3-78BD-40CB-9C6F-0D41DD7E1D50}" type="datetime1">
              <a:rPr lang="zh-CN" altLang="en-US" smtClean="0"/>
            </a:fld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4A4C0A-F292-41BE-9CD1-530467B1B9F8}" type="datetime1">
              <a:rPr lang="zh-CN" altLang="en-US" smtClean="0"/>
            </a:fld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长方形 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cxnSp>
        <p:nvCxnSpPr>
          <p:cNvPr id="9" name="直接连接符​​(S) 8"/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1630FC-7090-4D1C-93D5-113C82941F4E}" type="datetime1">
              <a:rPr lang="zh-CN" altLang="en-US" smtClean="0"/>
            </a:fld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EDFCFC-F8E9-4049-95DD-C79391CC7BFF}" type="datetime1">
              <a:rPr lang="zh-CN" altLang="en-US" smtClean="0"/>
            </a:fld>
            <a:endParaRPr 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幻灯片编号占位符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BE5E81-E012-42C1-892B-1E2892457684}" type="datetime1">
              <a:rPr lang="zh-CN" altLang="en-US" smtClean="0"/>
            </a:fld>
            <a:endParaRPr 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05DBCF-E3D4-4FC7-9203-C0C05B2BAA55}" type="datetime1">
              <a:rPr lang="zh-CN" altLang="en-US" smtClean="0"/>
            </a:fld>
            <a:endParaRPr 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长方形 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10A522-F0F5-43AE-870D-B1652467F5E7}" type="datetime1">
              <a:rPr lang="zh-CN" altLang="en-US" smtClean="0"/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  <a:p>
            <a:pPr lvl="1" rtl="0"/>
            <a:r>
              <a:rPr lang="zh-CN" altLang="en-US"/>
              <a:t>二级</a:t>
            </a:r>
            <a:endParaRPr lang="zh-CN" altLang="en-US"/>
          </a:p>
          <a:p>
            <a:pPr lvl="2" rtl="0"/>
            <a:r>
              <a:rPr lang="zh-CN" altLang="en-US"/>
              <a:t>三级</a:t>
            </a:r>
            <a:endParaRPr lang="zh-CN" altLang="en-US"/>
          </a:p>
          <a:p>
            <a:pPr lvl="3" rtl="0"/>
            <a:r>
              <a:rPr lang="zh-CN" altLang="en-US"/>
              <a:t>四级</a:t>
            </a:r>
            <a:endParaRPr lang="zh-CN" altLang="en-US"/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4571CF06-CFCF-4651-AD58-EA72AF9A9AA5}" type="datetime1">
              <a:rPr lang="zh-CN" altLang="en-US" smtClean="0"/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A78803E1-1726-4879-80E3-452B390141DD}" type="datetime1">
              <a:rPr lang="zh-CN" altLang="en-US" smtClean="0"/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 dirty="0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n-US" dirty="0"/>
              <a:t>单击此处编辑母版文本样式</a:t>
            </a:r>
            <a:endParaRPr lang="en-US" dirty="0"/>
          </a:p>
          <a:p>
            <a:pPr lvl="1" rtl="0"/>
            <a:r>
              <a:rPr lang="en-US" dirty="0"/>
              <a:t>第二级</a:t>
            </a:r>
            <a:endParaRPr lang="en-US" dirty="0"/>
          </a:p>
          <a:p>
            <a:pPr lvl="2" rtl="0"/>
            <a:r>
              <a:rPr lang="en-US" dirty="0"/>
              <a:t>第三级</a:t>
            </a:r>
            <a:endParaRPr lang="en-US" dirty="0"/>
          </a:p>
          <a:p>
            <a:pPr lvl="3" rtl="0"/>
            <a:r>
              <a:rPr lang="en-US" dirty="0"/>
              <a:t>第四级</a:t>
            </a:r>
            <a:endParaRPr lang="en-US" dirty="0"/>
          </a:p>
          <a:p>
            <a:pPr lvl="4" rtl="0"/>
            <a:r>
              <a:rPr lang="en-US" dirty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ECCA8BC-1B61-46E2-9581-00FC2FDA063C}" type="datetime1">
              <a:rPr lang="zh-CN" altLang="en-US" smtClean="0"/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A98EE3D-8CD1-4C3F-BD1C-C98C9596463C}" type="slidenum">
              <a:rPr lang="en-US" smtClean="0"/>
            </a:fld>
            <a:endParaRPr lang="en-US" dirty="0"/>
          </a:p>
        </p:txBody>
      </p:sp>
      <p:cxnSp>
        <p:nvCxnSpPr>
          <p:cNvPr id="10" name="直接连接符​​(S) 9"/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新宋体" panose="02010609030101010101" pitchFamily="49" charset="-122"/>
          <a:ea typeface="新宋体" panose="02010609030101010101" pitchFamily="49" charset="-122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384175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anose="020F0502020204030204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567055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anose="020F0502020204030204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749935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anose="020F0502020204030204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932815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anose="020F0502020204030204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1.svg"/><Relationship Id="rId1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3.svg"/><Relationship Id="rId1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5.svg"/><Relationship Id="rId1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59.svg"/><Relationship Id="rId3" Type="http://schemas.openxmlformats.org/officeDocument/2006/relationships/image" Target="../media/image58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image" Target="../media/image11.svg"/><Relationship Id="rId7" Type="http://schemas.openxmlformats.org/officeDocument/2006/relationships/image" Target="../media/image10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image" Target="../media/image31.svg"/><Relationship Id="rId7" Type="http://schemas.openxmlformats.org/officeDocument/2006/relationships/image" Target="../media/image30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33.svg"/><Relationship Id="rId1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37.svg"/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长方形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algn="just"/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如何在内卷的市场环境中找到自己的赛道</a:t>
            </a:r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algn="r"/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可持续性发展</a:t>
            </a:r>
            <a:endParaRPr lang="en-US" altLang="zh-CN" sz="1800" dirty="0"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r"/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沈丹东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 descr="一张显示了建筑物、坐姿、长凳和侧边的图片&#10;&#10;说明自动生成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直接连接符​​(S)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63656" y="1249496"/>
            <a:ext cx="5928344" cy="5294757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24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小时响应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72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小时到现场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35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45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服务站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6+  服务中心  ——</a:t>
            </a:r>
            <a:endParaRPr lang="zh-CN" altLang="en-US" dirty="0"/>
          </a:p>
        </p:txBody>
      </p:sp>
      <p:sp>
        <p:nvSpPr>
          <p:cNvPr id="6" name="内容占位符 10"/>
          <p:cNvSpPr txBox="1"/>
          <p:nvPr/>
        </p:nvSpPr>
        <p:spPr>
          <a:xfrm>
            <a:off x="541282" y="1249496"/>
            <a:ext cx="3517567" cy="45957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dirty="0">
                <a:solidFill>
                  <a:srgbClr val="FFFF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服务高效</a:t>
            </a:r>
            <a:endParaRPr lang="zh-CN" altLang="en-US" sz="4800" dirty="0">
              <a:solidFill>
                <a:srgbClr val="FFFFFF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占位符 3"/>
          <p:cNvSpPr txBox="1"/>
          <p:nvPr/>
        </p:nvSpPr>
        <p:spPr>
          <a:xfrm>
            <a:off x="1" y="3215999"/>
            <a:ext cx="4058848" cy="3064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800" kern="120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1800" dirty="0" smtClean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     售后服务</a:t>
            </a:r>
            <a:r>
              <a:rPr lang="zh-CN" altLang="en-US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网络健全</a:t>
            </a:r>
            <a:endParaRPr lang="zh-CN" altLang="en-US" sz="1800" dirty="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11" name="图形 10" descr="Wi Fi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19936" y="2632986"/>
            <a:ext cx="914400" cy="914400"/>
          </a:xfrm>
          <a:prstGeom prst="rect">
            <a:avLst/>
          </a:prstGeom>
        </p:spPr>
      </p:pic>
      <p:pic>
        <p:nvPicPr>
          <p:cNvPr id="13" name="图形 12" descr="听筒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81600" y="4016476"/>
            <a:ext cx="914400" cy="914400"/>
          </a:xfrm>
          <a:prstGeom prst="rect">
            <a:avLst/>
          </a:prstGeom>
        </p:spPr>
      </p:pic>
      <p:pic>
        <p:nvPicPr>
          <p:cNvPr id="15" name="图形 14" descr="闹钟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19936" y="1249496"/>
            <a:ext cx="914400" cy="9144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436610" y="4930775"/>
            <a:ext cx="1318895" cy="17856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dirty="0">
                <a:sym typeface="+mn-ea"/>
              </a:rPr>
              <a:t>上海</a:t>
            </a:r>
            <a:r>
              <a:rPr lang="en-US" altLang="zh-CN" dirty="0">
                <a:sym typeface="+mn-ea"/>
              </a:rPr>
              <a:t> </a:t>
            </a:r>
            <a:endParaRPr lang="en-US" altLang="zh-CN" dirty="0">
              <a:sym typeface="+mn-ea"/>
            </a:endParaRPr>
          </a:p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dirty="0">
                <a:sym typeface="+mn-ea"/>
              </a:rPr>
              <a:t>新加坡</a:t>
            </a:r>
            <a:endParaRPr lang="zh-CN" altLang="en-US" dirty="0">
              <a:sym typeface="+mn-ea"/>
            </a:endParaRPr>
          </a:p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dirty="0">
                <a:sym typeface="+mn-ea"/>
              </a:rPr>
              <a:t>肯尼亚</a:t>
            </a:r>
            <a:endParaRPr lang="zh-CN" altLang="en-US" dirty="0">
              <a:sym typeface="+mn-ea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巴西</a:t>
            </a:r>
            <a:endParaRPr lang="zh-CN" altLang="en-US" dirty="0">
              <a:sym typeface="+mn-ea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西班牙</a:t>
            </a:r>
            <a:endParaRPr lang="zh-CN" altLang="en-US" dirty="0">
              <a:sym typeface="+mn-ea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美国</a:t>
            </a:r>
            <a:endParaRPr lang="zh-CN" altLang="en-US" dirty="0"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dirty="0">
              <a:sym typeface="+mn-ea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53200" y="1249496"/>
            <a:ext cx="5928344" cy="5294757"/>
          </a:xfrm>
        </p:spPr>
        <p:txBody>
          <a:bodyPr/>
          <a:lstStyle/>
          <a:p>
            <a:pPr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PF1K传奇故事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—— 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降本增效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一元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索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赔故事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—— 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责任主体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错单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买单故事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—— 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差错承担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1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1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不良故障故事</a:t>
            </a:r>
            <a:r>
              <a:rPr lang="en-US" altLang="zh-CN" sz="1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—— </a:t>
            </a:r>
            <a:r>
              <a:rPr lang="zh-CN" altLang="en-US" sz="1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品质质疑</a:t>
            </a:r>
            <a:endParaRPr lang="en-US" altLang="zh-CN" sz="1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6" name="内容占位符 10"/>
          <p:cNvSpPr txBox="1"/>
          <p:nvPr/>
        </p:nvSpPr>
        <p:spPr>
          <a:xfrm>
            <a:off x="541282" y="1249496"/>
            <a:ext cx="3517567" cy="45957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dirty="0">
                <a:solidFill>
                  <a:srgbClr val="FFFF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客户解忧</a:t>
            </a:r>
            <a:endParaRPr lang="zh-CN" altLang="en-US" sz="4800" dirty="0">
              <a:solidFill>
                <a:srgbClr val="FFFFFF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4800" dirty="0">
                <a:solidFill>
                  <a:srgbClr val="FFFF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>
                <a:solidFill>
                  <a:srgbClr val="FFFF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3200" dirty="0">
                <a:solidFill>
                  <a:srgbClr val="FFFF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平替痛点</a:t>
            </a:r>
            <a:endParaRPr lang="zh-CN" altLang="en-US" sz="3200" dirty="0">
              <a:solidFill>
                <a:srgbClr val="FFFFFF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占位符 3"/>
          <p:cNvSpPr txBox="1"/>
          <p:nvPr/>
        </p:nvSpPr>
        <p:spPr>
          <a:xfrm>
            <a:off x="0" y="3215999"/>
            <a:ext cx="4058849" cy="3064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800" kern="120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摸清客户痛点解决客户痛点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不同人员时间地点不同痛点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1800" dirty="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8" name="图形 7" descr="云计算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72076" y="2514885"/>
            <a:ext cx="914400" cy="914400"/>
          </a:xfrm>
          <a:prstGeom prst="rect">
            <a:avLst/>
          </a:prstGeom>
        </p:spPr>
      </p:pic>
      <p:pic>
        <p:nvPicPr>
          <p:cNvPr id="12" name="图形 11" descr="法槌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81600" y="3782480"/>
            <a:ext cx="914400" cy="914400"/>
          </a:xfrm>
          <a:prstGeom prst="rect">
            <a:avLst/>
          </a:prstGeom>
        </p:spPr>
      </p:pic>
      <p:pic>
        <p:nvPicPr>
          <p:cNvPr id="18" name="图形 17" descr="上色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81600" y="5232115"/>
            <a:ext cx="914400" cy="914400"/>
          </a:xfrm>
          <a:prstGeom prst="rect">
            <a:avLst/>
          </a:prstGeom>
        </p:spPr>
      </p:pic>
      <p:sp>
        <p:nvSpPr>
          <p:cNvPr id="4" name="上凸带形 3"/>
          <p:cNvSpPr/>
          <p:nvPr/>
        </p:nvSpPr>
        <p:spPr>
          <a:xfrm>
            <a:off x="5181600" y="1249496"/>
            <a:ext cx="864129" cy="579304"/>
          </a:xfrm>
          <a:prstGeom prst="ribbon2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56267" y="291218"/>
            <a:ext cx="3517567" cy="5294757"/>
          </a:xfrm>
        </p:spPr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zh-CN" sz="1800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照明灯具</a:t>
            </a:r>
            <a:endParaRPr lang="en-US" altLang="zh-CN" sz="1800" kern="100" dirty="0"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zh-CN" sz="1800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玻璃面板雾气事件</a:t>
            </a:r>
            <a:endParaRPr lang="en-US" altLang="zh-CN" sz="1800" kern="100" dirty="0"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sz="1800" kern="100" dirty="0"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sz="1800" kern="1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sz="1800" kern="100" dirty="0"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sz="1800" kern="100" dirty="0"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zh-CN" sz="1800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研发东虎公司自主品牌灯具</a:t>
            </a:r>
            <a:endParaRPr lang="zh-CN" altLang="zh-CN" sz="1800" kern="100" dirty="0"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6" name="内容占位符 10"/>
          <p:cNvSpPr txBox="1"/>
          <p:nvPr/>
        </p:nvSpPr>
        <p:spPr>
          <a:xfrm>
            <a:off x="541282" y="1249496"/>
            <a:ext cx="3517567" cy="45957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dirty="0">
                <a:solidFill>
                  <a:srgbClr val="FFFF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自主品牌</a:t>
            </a:r>
            <a:endParaRPr lang="en-US" altLang="zh-CN" sz="4800" dirty="0">
              <a:solidFill>
                <a:srgbClr val="FFFFFF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3200" dirty="0">
                <a:solidFill>
                  <a:srgbClr val="FFFF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        突破</a:t>
            </a:r>
            <a:endParaRPr lang="en-US" altLang="zh-CN" sz="3200" dirty="0">
              <a:solidFill>
                <a:srgbClr val="FFFFFF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3200" dirty="0">
                <a:solidFill>
                  <a:srgbClr val="FFFF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        灯具</a:t>
            </a:r>
            <a:endParaRPr lang="zh-CN" altLang="en-US" sz="3200" dirty="0">
              <a:solidFill>
                <a:srgbClr val="FFFFFF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占位符 3"/>
          <p:cNvSpPr txBox="1"/>
          <p:nvPr/>
        </p:nvSpPr>
        <p:spPr>
          <a:xfrm>
            <a:off x="0" y="3215999"/>
            <a:ext cx="4058849" cy="3064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800" kern="120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危机的机是机会的机</a:t>
            </a:r>
            <a:endParaRPr lang="en-US" altLang="zh-CN" sz="1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</a:t>
            </a:r>
            <a:endParaRPr lang="zh-CN" altLang="en-US" sz="1800" dirty="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1" name="箭头: 下 10"/>
          <p:cNvSpPr/>
          <p:nvPr/>
        </p:nvSpPr>
        <p:spPr>
          <a:xfrm>
            <a:off x="7447958" y="2709405"/>
            <a:ext cx="468807" cy="170807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满足客户需求</a:t>
            </a:r>
            <a:endParaRPr lang="zh-CN" altLang="en-US" sz="1200" dirty="0"/>
          </a:p>
        </p:txBody>
      </p:sp>
      <p:pic>
        <p:nvPicPr>
          <p:cNvPr id="13" name="图形 12" descr="研究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81600" y="2853244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10"/>
          <p:cNvSpPr txBox="1"/>
          <p:nvPr/>
        </p:nvSpPr>
        <p:spPr>
          <a:xfrm>
            <a:off x="541282" y="1249496"/>
            <a:ext cx="3517567" cy="45957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dirty="0">
                <a:solidFill>
                  <a:srgbClr val="FFFF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自主品牌</a:t>
            </a:r>
            <a:endParaRPr lang="en-US" altLang="zh-CN" sz="4800" dirty="0">
              <a:solidFill>
                <a:srgbClr val="FFFFFF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3200" dirty="0">
                <a:solidFill>
                  <a:srgbClr val="FFFF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        突破</a:t>
            </a:r>
            <a:endParaRPr lang="en-US" altLang="zh-CN" sz="3200" dirty="0">
              <a:solidFill>
                <a:srgbClr val="FFFFFF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3200" dirty="0">
                <a:solidFill>
                  <a:srgbClr val="FFFF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        电气</a:t>
            </a:r>
            <a:endParaRPr lang="zh-CN" altLang="en-US" sz="3200" dirty="0">
              <a:solidFill>
                <a:srgbClr val="FFFFFF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占位符 3"/>
          <p:cNvSpPr txBox="1"/>
          <p:nvPr/>
        </p:nvSpPr>
        <p:spPr>
          <a:xfrm>
            <a:off x="0" y="3215999"/>
            <a:ext cx="4058849" cy="3064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800" kern="120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危机的机是机会的机</a:t>
            </a:r>
            <a:endParaRPr lang="en-US" altLang="zh-CN" sz="1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</a:t>
            </a:r>
            <a:endParaRPr lang="zh-CN" altLang="en-US" sz="1800" dirty="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 flipH="1">
            <a:off x="5988032" y="1507839"/>
            <a:ext cx="320913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定制东虎自主品牌电气产品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解决大公司规模化定型产品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和客户个性化需求的矛盾</a:t>
            </a:r>
            <a:endParaRPr lang="zh-CN" altLang="en-US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箭头: 下 9"/>
          <p:cNvSpPr/>
          <p:nvPr/>
        </p:nvSpPr>
        <p:spPr>
          <a:xfrm>
            <a:off x="7277905" y="2034067"/>
            <a:ext cx="468807" cy="170807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满足客户需求</a:t>
            </a:r>
            <a:endParaRPr lang="zh-CN" altLang="en-US" sz="1200" dirty="0"/>
          </a:p>
        </p:txBody>
      </p:sp>
      <p:pic>
        <p:nvPicPr>
          <p:cNvPr id="11" name="图形 10" descr="机器人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12927" y="2430906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10" grpId="1" animBg="1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0" y="1249496"/>
            <a:ext cx="4945563" cy="5294757"/>
          </a:xfrm>
        </p:spPr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我们的目标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所有经历过的项目，我们的品牌是他们的首选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sz="1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目前我们的项目至少可以持续到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2040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年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6" name="内容占位符 10"/>
          <p:cNvSpPr txBox="1"/>
          <p:nvPr/>
        </p:nvSpPr>
        <p:spPr>
          <a:xfrm>
            <a:off x="443311" y="1249496"/>
            <a:ext cx="3517567" cy="45957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zh-CN" sz="4800" dirty="0">
                <a:solidFill>
                  <a:schemeClr val="bg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粘度价值</a:t>
            </a:r>
            <a:endParaRPr lang="zh-CN" altLang="en-US" sz="8000" dirty="0">
              <a:solidFill>
                <a:schemeClr val="bg1"/>
              </a:solidFill>
              <a:effectLst/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3200" dirty="0">
                <a:solidFill>
                  <a:srgbClr val="FFFF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        </a:t>
            </a:r>
            <a:endParaRPr lang="zh-CN" altLang="en-US" sz="3200" dirty="0">
              <a:solidFill>
                <a:srgbClr val="FFFFFF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占位符 3"/>
          <p:cNvSpPr txBox="1"/>
          <p:nvPr/>
        </p:nvSpPr>
        <p:spPr>
          <a:xfrm>
            <a:off x="0" y="3215999"/>
            <a:ext cx="4058849" cy="3064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800" kern="120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altLang="zh-CN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上下游，坚持双赢多赢</a:t>
            </a:r>
            <a:endParaRPr lang="zh-CN" altLang="en-US" sz="1800" dirty="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8" name="图形 7" descr="仙鹤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81600" y="1821095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05155" y="1689101"/>
            <a:ext cx="4945563" cy="5294757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zh-CN" sz="1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备品备件</a:t>
            </a:r>
            <a:endParaRPr lang="en-US" altLang="zh-CN" sz="1800" dirty="0"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1800" dirty="0"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18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应急事件</a:t>
            </a:r>
            <a:endParaRPr lang="zh-CN" altLang="en-US" dirty="0"/>
          </a:p>
        </p:txBody>
      </p:sp>
      <p:sp>
        <p:nvSpPr>
          <p:cNvPr id="6" name="内容占位符 10"/>
          <p:cNvSpPr txBox="1"/>
          <p:nvPr/>
        </p:nvSpPr>
        <p:spPr>
          <a:xfrm>
            <a:off x="541282" y="1249496"/>
            <a:ext cx="3517567" cy="45957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zh-CN" sz="4800" dirty="0">
                <a:solidFill>
                  <a:schemeClr val="bg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粘度</a:t>
            </a:r>
            <a:r>
              <a:rPr lang="zh-CN" altLang="en-US" sz="4800" dirty="0">
                <a:solidFill>
                  <a:schemeClr val="bg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附加值</a:t>
            </a:r>
            <a:endParaRPr lang="zh-CN" altLang="en-US" sz="8000" dirty="0">
              <a:solidFill>
                <a:schemeClr val="bg1"/>
              </a:solidFill>
              <a:effectLst/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3200" dirty="0">
                <a:solidFill>
                  <a:srgbClr val="FFFF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        </a:t>
            </a:r>
            <a:endParaRPr lang="zh-CN" altLang="en-US" sz="3200" dirty="0">
              <a:solidFill>
                <a:srgbClr val="FFFFFF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占位符 3"/>
          <p:cNvSpPr txBox="1"/>
          <p:nvPr/>
        </p:nvSpPr>
        <p:spPr>
          <a:xfrm>
            <a:off x="0" y="3215999"/>
            <a:ext cx="4058849" cy="3064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800" kern="120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altLang="zh-CN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dirty="0">
                <a:ea typeface="等线" panose="02010600030101010101" pitchFamily="2" charset="-122"/>
                <a:cs typeface="Times New Roman" panose="02020603050405020304" pitchFamily="18" charset="0"/>
              </a:rPr>
              <a:t>     追求合理</a:t>
            </a: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最高附加值</a:t>
            </a:r>
            <a:endParaRPr lang="zh-CN" altLang="en-US" sz="1800" dirty="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4" name="图形 3" descr="挖掘工具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29646" y="1410128"/>
            <a:ext cx="914400" cy="914400"/>
          </a:xfrm>
          <a:prstGeom prst="rect">
            <a:avLst/>
          </a:prstGeom>
        </p:spPr>
      </p:pic>
      <p:pic>
        <p:nvPicPr>
          <p:cNvPr id="8" name="图形 7" descr="营销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29646" y="29718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 orient="vert"/>
          </p:nvPr>
        </p:nvSpPr>
        <p:spPr>
          <a:xfrm>
            <a:off x="8277225" y="975360"/>
            <a:ext cx="2448560" cy="4907280"/>
          </a:xfrm>
        </p:spPr>
        <p:txBody>
          <a:bodyPr>
            <a:normAutofit fontScale="90000"/>
          </a:bodyPr>
          <a:p>
            <a:r>
              <a:rPr lang="zh-CN" altLang="en-US" sz="24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做自己了解熟悉的行业</a:t>
            </a:r>
            <a:r>
              <a:rPr lang="en-US" altLang="zh-CN" sz="24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</a:t>
            </a:r>
            <a:r>
              <a:rPr lang="zh-CN" altLang="en-US" sz="24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：照明电气</a:t>
            </a:r>
            <a:br>
              <a:rPr lang="zh-CN" altLang="en-US" sz="24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</a:br>
            <a:br>
              <a:rPr lang="zh-CN" altLang="en-US" sz="24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</a:br>
            <a:br>
              <a:rPr lang="zh-CN" altLang="en-US" sz="24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</a:br>
            <a:r>
              <a:rPr lang="zh-CN" altLang="en-US" sz="24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做自己可把控的项目</a:t>
            </a:r>
            <a:r>
              <a:rPr lang="en-US" altLang="zh-CN" sz="24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</a:t>
            </a:r>
            <a:r>
              <a:rPr lang="zh-CN" altLang="en-US" sz="24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：现金流</a:t>
            </a:r>
            <a:br>
              <a:rPr lang="zh-CN" altLang="en-US" sz="24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</a:br>
            <a:br>
              <a:rPr lang="zh-CN" altLang="en-US" sz="24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</a:br>
            <a:br>
              <a:rPr lang="zh-CN" altLang="en-US" sz="24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</a:br>
            <a:r>
              <a:rPr lang="zh-CN" altLang="en-US" sz="24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做高品质的客户</a:t>
            </a:r>
            <a:r>
              <a:rPr lang="en-US" altLang="zh-CN" sz="24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              </a:t>
            </a:r>
            <a:r>
              <a:rPr lang="zh-CN" altLang="en-US" sz="24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：航空航运</a:t>
            </a:r>
            <a:br>
              <a:rPr lang="zh-CN" altLang="en-US" sz="24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</a:br>
            <a:br>
              <a:rPr lang="zh-CN" altLang="en-US" sz="24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</a:br>
            <a:endParaRPr lang="zh-CN" altLang="en-US" sz="24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554480"/>
            <a:ext cx="8354695" cy="30460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ctr">
              <a:lnSpc>
                <a:spcPct val="200000"/>
              </a:lnSpc>
            </a:pPr>
            <a:r>
              <a:rPr lang="zh-CN" alt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无论红海蓝海</a:t>
            </a:r>
            <a:endParaRPr lang="en-US" altLang="zh-CN" sz="32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>
              <a:lnSpc>
                <a:spcPct val="200000"/>
              </a:lnSpc>
            </a:pPr>
            <a:r>
              <a:rPr lang="zh-CN" alt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充分了解细分行业和客户的痛点</a:t>
            </a:r>
            <a:endParaRPr lang="en-US" altLang="zh-CN" sz="32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>
              <a:lnSpc>
                <a:spcPct val="200000"/>
              </a:lnSpc>
            </a:pPr>
            <a:r>
              <a:rPr lang="zh-CN" alt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都能找到适合自己的赛道</a:t>
            </a:r>
            <a:endParaRPr lang="en-US" altLang="zh-CN" sz="32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文本占位符 3"/>
          <p:cNvSpPr txBox="1"/>
          <p:nvPr/>
        </p:nvSpPr>
        <p:spPr>
          <a:xfrm>
            <a:off x="3277235" y="5688965"/>
            <a:ext cx="1800225" cy="4381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800" kern="120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dirty="0">
                <a:solidFill>
                  <a:schemeClr val="tx1"/>
                </a:solidFill>
                <a:latin typeface="华文琥珀" panose="02010800040101010101" charset="-122"/>
                <a:ea typeface="华文琥珀" panose="02010800040101010101" charset="-122"/>
                <a:cs typeface="Times New Roman" panose="02020603050405020304" pitchFamily="18" charset="0"/>
              </a:rPr>
              <a:t>谢谢您的时间</a:t>
            </a:r>
            <a:endParaRPr lang="zh-CN" altLang="en-US" dirty="0">
              <a:solidFill>
                <a:schemeClr val="tx1"/>
              </a:solidFill>
              <a:latin typeface="华文琥珀" panose="02010800040101010101" charset="-122"/>
              <a:ea typeface="华文琥珀" panose="020108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长方形 4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 algn="ctr" rtl="0"/>
            <a:r>
              <a:rPr lang="en-US" sz="4800" dirty="0">
                <a:solidFill>
                  <a:srgbClr val="FFFF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能反映出</a:t>
            </a:r>
            <a:r>
              <a:rPr lang="zh-CN" altLang="en-US" sz="4800" dirty="0">
                <a:solidFill>
                  <a:srgbClr val="FFFF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东虎多年坚守的</a:t>
            </a:r>
            <a:r>
              <a:rPr lang="en-US" sz="4800" dirty="0">
                <a:solidFill>
                  <a:srgbClr val="FFFF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最佳</a:t>
            </a:r>
            <a:r>
              <a:rPr lang="zh-CN" altLang="en-US" sz="4800" dirty="0">
                <a:solidFill>
                  <a:srgbClr val="FFFF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口号</a:t>
            </a:r>
            <a:r>
              <a:rPr lang="en-US" sz="4800" dirty="0">
                <a:solidFill>
                  <a:srgbClr val="FFFF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br>
              <a:rPr lang="en-US" altLang="zh-CN" sz="4800" i="1" dirty="0">
                <a:solidFill>
                  <a:srgbClr val="FFFFFF"/>
                </a:solidFill>
              </a:rPr>
            </a:br>
            <a:br>
              <a:rPr lang="en-US" altLang="zh-CN" sz="4800" i="1" dirty="0">
                <a:solidFill>
                  <a:srgbClr val="FFFFFF"/>
                </a:solidFill>
              </a:rPr>
            </a:br>
            <a:br>
              <a:rPr lang="en-US" altLang="zh-CN" sz="4800" i="1" dirty="0">
                <a:solidFill>
                  <a:srgbClr val="FFFFFF"/>
                </a:solidFill>
              </a:rPr>
            </a:br>
            <a:r>
              <a:rPr lang="zh-CN" altLang="zh-CN" sz="6000" b="1" dirty="0">
                <a:solidFill>
                  <a:srgbClr val="00206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东虎</a:t>
            </a:r>
            <a:r>
              <a:rPr lang="en-US" altLang="zh-CN" sz="6000" b="1" dirty="0">
                <a:solidFill>
                  <a:srgbClr val="00206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25</a:t>
            </a:r>
            <a:r>
              <a:rPr lang="zh-CN" altLang="zh-CN" sz="6000" b="1" dirty="0">
                <a:solidFill>
                  <a:srgbClr val="00206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年值得信赖</a:t>
            </a:r>
            <a:endParaRPr lang="en-US" altLang="en-US" sz="4800" b="1" dirty="0">
              <a:solidFill>
                <a:srgbClr val="00206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9" name="长方形 4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algn="r" rtl="0"/>
            <a:r>
              <a:rPr lang="zh-CN" altLang="en-US" dirty="0">
                <a:solidFill>
                  <a:srgbClr val="FFFFFF"/>
                </a:solidFill>
              </a:rPr>
              <a:t>努力不止，奋斗不息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prism isInverted="1" isContent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zh-CN"/>
            </a:b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155758" y="1723115"/>
            <a:ext cx="3517567" cy="5107084"/>
          </a:xfrm>
        </p:spPr>
        <p:txBody>
          <a:bodyPr>
            <a:normAutofit/>
          </a:bodyPr>
          <a:lstStyle/>
          <a:p>
            <a:endParaRPr lang="en-US" altLang="zh-CN" sz="1800" dirty="0">
              <a:solidFill>
                <a:schemeClr val="tx1"/>
              </a:solidFill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1800" dirty="0">
                <a:solidFill>
                  <a:schemeClr val="tx1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民营企业</a:t>
            </a:r>
            <a:endParaRPr lang="en-US" altLang="zh-CN" sz="1800" dirty="0">
              <a:solidFill>
                <a:schemeClr val="tx1"/>
              </a:solidFill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1800" dirty="0">
              <a:solidFill>
                <a:schemeClr val="tx1"/>
              </a:solidFill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chemeClr val="tx1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1800" dirty="0">
                <a:solidFill>
                  <a:schemeClr val="tx1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大型国企</a:t>
            </a:r>
            <a:endParaRPr lang="en-US" altLang="zh-CN" sz="1800" dirty="0">
              <a:solidFill>
                <a:schemeClr val="tx1"/>
              </a:solidFill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1800" dirty="0">
              <a:solidFill>
                <a:schemeClr val="tx1"/>
              </a:solidFill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1800" dirty="0">
              <a:solidFill>
                <a:schemeClr val="tx1"/>
              </a:solidFill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1800" dirty="0">
                <a:solidFill>
                  <a:schemeClr val="tx1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外资企业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9" name="图形 8" descr="教室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92994" y="918970"/>
            <a:ext cx="914400" cy="914400"/>
          </a:xfrm>
          <a:prstGeom prst="rect">
            <a:avLst/>
          </a:prstGeom>
        </p:spPr>
      </p:pic>
      <p:sp>
        <p:nvSpPr>
          <p:cNvPr id="11" name="内容占位符 10"/>
          <p:cNvSpPr>
            <a:spLocks noGrp="1"/>
          </p:cNvSpPr>
          <p:nvPr>
            <p:ph idx="1"/>
          </p:nvPr>
        </p:nvSpPr>
        <p:spPr>
          <a:xfrm>
            <a:off x="541282" y="1249496"/>
            <a:ext cx="3517567" cy="4595781"/>
          </a:xfrm>
        </p:spPr>
        <p:txBody>
          <a:bodyPr>
            <a:normAutofit/>
          </a:bodyPr>
          <a:lstStyle/>
          <a:p>
            <a:r>
              <a:rPr lang="zh-CN" altLang="en-US" sz="4800" dirty="0">
                <a:solidFill>
                  <a:srgbClr val="FFFF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练好内功</a:t>
            </a:r>
            <a:endParaRPr lang="zh-CN" altLang="en-US" sz="4800" dirty="0">
              <a:solidFill>
                <a:srgbClr val="FFFF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6" name="图形 15" descr="会议室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6214" y="3362257"/>
            <a:ext cx="914400" cy="914400"/>
          </a:xfrm>
          <a:prstGeom prst="rect">
            <a:avLst/>
          </a:prstGeom>
        </p:spPr>
      </p:pic>
      <p:pic>
        <p:nvPicPr>
          <p:cNvPr id="18" name="图形 17" descr="目标受众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6214" y="2073442"/>
            <a:ext cx="914400" cy="914400"/>
          </a:xfrm>
          <a:prstGeom prst="rect">
            <a:avLst/>
          </a:prstGeom>
        </p:spPr>
      </p:pic>
      <p:pic>
        <p:nvPicPr>
          <p:cNvPr id="20" name="图形 19" descr="业务增长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46214" y="4739770"/>
            <a:ext cx="914400" cy="9144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0" y="3634791"/>
            <a:ext cx="4654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FFFF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10</a:t>
            </a:r>
            <a:r>
              <a:rPr lang="zh-CN" altLang="zh-CN" sz="1800" dirty="0">
                <a:solidFill>
                  <a:srgbClr val="FFFF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年学徒</a:t>
            </a:r>
            <a:r>
              <a:rPr lang="zh-CN" altLang="en-US" sz="1800" dirty="0">
                <a:solidFill>
                  <a:srgbClr val="FFFF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功</a:t>
            </a:r>
            <a:endParaRPr lang="en-US" altLang="zh-CN" sz="1800" dirty="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00081" y="1249496"/>
            <a:ext cx="5928344" cy="5294757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东虎定位</a:t>
            </a:r>
            <a:r>
              <a:rPr lang="en-US" altLang="zh-CN" sz="2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endParaRPr lang="en-US" altLang="zh-CN" sz="28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2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           </a:t>
            </a:r>
            <a:endParaRPr lang="en-US" altLang="zh-CN" sz="2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2800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人脉</a:t>
            </a:r>
            <a:r>
              <a:rPr lang="zh-CN" altLang="en-US" sz="2800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推动</a:t>
            </a:r>
            <a:endParaRPr lang="en-US" altLang="zh-CN" sz="2800" kern="100" dirty="0"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下河游泳，首先要活下去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要跑马拉松，不要跑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100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米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先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要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做人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18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再做业务</a:t>
            </a:r>
            <a:endParaRPr lang="en-US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脚踏实地，</a:t>
            </a:r>
            <a:r>
              <a:rPr lang="zh-CN" altLang="zh-CN" sz="18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诚信靠谱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0" y="3579710"/>
            <a:ext cx="4161032" cy="3064505"/>
          </a:xfrm>
        </p:spPr>
        <p:txBody>
          <a:bodyPr/>
          <a:lstStyle/>
          <a:p>
            <a:r>
              <a:rPr lang="en-US" altLang="zh-CN" sz="18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人脉推动</a:t>
            </a:r>
            <a:r>
              <a:rPr lang="en-US" altLang="zh-CN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：直接下河游泳</a:t>
            </a:r>
            <a:endParaRPr lang="en-US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18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18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技术推动</a:t>
            </a:r>
            <a:r>
              <a:rPr lang="en-US" altLang="zh-CN" sz="18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：在岸边，找各种方案</a:t>
            </a:r>
            <a:endParaRPr lang="en-US" altLang="zh-CN" sz="18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18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资本推动</a:t>
            </a:r>
            <a:r>
              <a:rPr lang="en-US" altLang="zh-CN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：有保险带，找各种尝试</a:t>
            </a:r>
            <a:endParaRPr lang="zh-CN" altLang="en-US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6" name="内容占位符 10"/>
          <p:cNvSpPr txBox="1"/>
          <p:nvPr/>
        </p:nvSpPr>
        <p:spPr>
          <a:xfrm>
            <a:off x="541282" y="1249496"/>
            <a:ext cx="3517567" cy="45957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4800" dirty="0">
                <a:solidFill>
                  <a:srgbClr val="FFFFFF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创业定位</a:t>
            </a:r>
            <a:endParaRPr lang="zh-CN" altLang="en-US" sz="4800" dirty="0">
              <a:solidFill>
                <a:srgbClr val="FFFF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8" name="图形 7" descr="自行车与人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75106" y="2364955"/>
            <a:ext cx="914400" cy="914400"/>
          </a:xfrm>
          <a:prstGeom prst="rect">
            <a:avLst/>
          </a:prstGeom>
        </p:spPr>
      </p:pic>
      <p:sp>
        <p:nvSpPr>
          <p:cNvPr id="11" name="卷形: 水平 10"/>
          <p:cNvSpPr/>
          <p:nvPr/>
        </p:nvSpPr>
        <p:spPr>
          <a:xfrm>
            <a:off x="9267290" y="3044008"/>
            <a:ext cx="1982913" cy="1179679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11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因为</a:t>
            </a:r>
            <a:r>
              <a:rPr lang="zh-CN" altLang="zh-CN" sz="11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浦东机场建设同学</a:t>
            </a:r>
            <a:endParaRPr lang="en-US" altLang="zh-CN" sz="11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altLang="zh-CN" sz="11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zh-CN" sz="11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我们第</a:t>
            </a:r>
            <a:r>
              <a:rPr lang="en-US" altLang="zh-CN" sz="11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11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次接触</a:t>
            </a:r>
            <a:r>
              <a:rPr lang="en-US" altLang="zh-CN" sz="11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GE</a:t>
            </a:r>
            <a:r>
              <a:rPr lang="zh-CN" altLang="zh-CN" sz="11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品牌</a:t>
            </a:r>
            <a:endParaRPr lang="en-US" altLang="zh-CN" sz="11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zh-CN" altLang="en-US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243" y="1414851"/>
            <a:ext cx="5928344" cy="5294757"/>
          </a:xfrm>
        </p:spPr>
        <p:txBody>
          <a:bodyPr/>
          <a:lstStyle/>
          <a:p>
            <a:pPr fontAlgn="auto">
              <a:lnSpc>
                <a:spcPct val="160000"/>
              </a:lnSpc>
            </a:pP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诚信</a:t>
            </a:r>
            <a:r>
              <a:rPr lang="zh-CN" altLang="en-US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靠谱</a:t>
            </a:r>
            <a:r>
              <a:rPr lang="zh-CN" altLang="en-US" sz="1800" dirty="0"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进人</a:t>
            </a:r>
            <a:r>
              <a:rPr lang="zh-CN" altLang="en-US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从</a:t>
            </a: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严</a:t>
            </a:r>
            <a:endParaRPr lang="en-US" altLang="zh-CN" sz="1800" dirty="0"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60000"/>
              </a:lnSpc>
            </a:pPr>
            <a:endParaRPr lang="zh-CN" altLang="en-US" sz="18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800" dirty="0">
                <a:ea typeface="等线" panose="02010600030101010101" pitchFamily="2" charset="-122"/>
                <a:cs typeface="Times New Roman" panose="02020603050405020304" pitchFamily="18" charset="0"/>
              </a:rPr>
              <a:t>创造实现自身价值的平台</a:t>
            </a:r>
            <a:endParaRPr lang="zh-CN" altLang="en-US" sz="18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60000"/>
              </a:lnSpc>
            </a:pPr>
            <a:endParaRPr lang="zh-CN" altLang="zh-CN" sz="1800" dirty="0">
              <a:ea typeface="等线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zh-CN" sz="1800" dirty="0"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各种福利制度赋予大家归属感</a:t>
            </a:r>
            <a:endParaRPr lang="en-US" altLang="zh-CN" sz="18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60000"/>
              </a:lnSpc>
            </a:pPr>
            <a:endParaRPr lang="zh-CN" altLang="zh-CN" sz="18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60000"/>
              </a:lnSpc>
            </a:pPr>
            <a:r>
              <a:rPr lang="zh-CN" altLang="zh-CN" sz="1800" dirty="0">
                <a:ea typeface="等线" panose="02010600030101010101" pitchFamily="2" charset="-122"/>
                <a:cs typeface="Times New Roman" panose="02020603050405020304" pitchFamily="18" charset="0"/>
              </a:rPr>
              <a:t>快乐工作，幸福生活</a:t>
            </a:r>
            <a:endParaRPr lang="en-US" altLang="zh-CN" sz="18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0" y="3793495"/>
            <a:ext cx="4161032" cy="3064505"/>
          </a:xfrm>
        </p:spPr>
        <p:txBody>
          <a:bodyPr/>
          <a:lstStyle/>
          <a:p>
            <a:endParaRPr lang="en-US" altLang="zh-CN" sz="1800" dirty="0"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诚信一票否决</a:t>
            </a:r>
            <a:endParaRPr lang="zh-CN" altLang="en-US" dirty="0"/>
          </a:p>
        </p:txBody>
      </p:sp>
      <p:sp>
        <p:nvSpPr>
          <p:cNvPr id="6" name="内容占位符 10"/>
          <p:cNvSpPr txBox="1"/>
          <p:nvPr/>
        </p:nvSpPr>
        <p:spPr>
          <a:xfrm>
            <a:off x="541282" y="1249496"/>
            <a:ext cx="3517567" cy="45957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dirty="0">
                <a:solidFill>
                  <a:srgbClr val="FFFF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东虎团队</a:t>
            </a:r>
            <a:endParaRPr lang="en-US" altLang="zh-CN" sz="4800" dirty="0">
              <a:solidFill>
                <a:srgbClr val="FFFF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4800" dirty="0">
                <a:solidFill>
                  <a:srgbClr val="FFFF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 </a:t>
            </a:r>
            <a:r>
              <a:rPr lang="zh-CN" altLang="en-US" sz="3600" dirty="0">
                <a:solidFill>
                  <a:srgbClr val="FFFF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创建</a:t>
            </a:r>
            <a:endParaRPr lang="zh-CN" altLang="en-US" sz="4800" dirty="0">
              <a:solidFill>
                <a:srgbClr val="FFFF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0" name="图形 9" descr="复选标记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89133" y="1249496"/>
            <a:ext cx="914400" cy="914400"/>
          </a:xfrm>
          <a:prstGeom prst="rect">
            <a:avLst/>
          </a:prstGeom>
        </p:spPr>
      </p:pic>
      <p:pic>
        <p:nvPicPr>
          <p:cNvPr id="12" name="图形 11" descr="叶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69448" y="3798649"/>
            <a:ext cx="914400" cy="914400"/>
          </a:xfrm>
          <a:prstGeom prst="rect">
            <a:avLst/>
          </a:prstGeom>
        </p:spPr>
      </p:pic>
      <p:pic>
        <p:nvPicPr>
          <p:cNvPr id="14" name="图形 13" descr="太阳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69172" y="2514712"/>
            <a:ext cx="914400" cy="914400"/>
          </a:xfrm>
          <a:prstGeom prst="rect">
            <a:avLst/>
          </a:prstGeom>
        </p:spPr>
      </p:pic>
      <p:pic>
        <p:nvPicPr>
          <p:cNvPr id="8" name="图形 7" descr="自行车与人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69291" y="4948135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91255" y="1563243"/>
            <a:ext cx="5928344" cy="5294757"/>
          </a:xfrm>
        </p:spPr>
        <p:txBody>
          <a:bodyPr/>
          <a:lstStyle/>
          <a:p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小舢板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—— 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一名舵手齐心协力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1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小帆船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—— 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一名船长各自把关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1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小轮船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—— 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健全规章制度，按程序办事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6" name="内容占位符 10"/>
          <p:cNvSpPr txBox="1"/>
          <p:nvPr/>
        </p:nvSpPr>
        <p:spPr>
          <a:xfrm>
            <a:off x="541282" y="1249496"/>
            <a:ext cx="3517567" cy="45957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dirty="0">
                <a:solidFill>
                  <a:srgbClr val="FFFF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东虎团队</a:t>
            </a:r>
            <a:endParaRPr lang="en-US" altLang="zh-CN" sz="4800" dirty="0">
              <a:solidFill>
                <a:srgbClr val="FFFF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4800" dirty="0">
                <a:solidFill>
                  <a:srgbClr val="FFFF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 </a:t>
            </a:r>
            <a:r>
              <a:rPr lang="zh-CN" altLang="en-US" sz="3600" dirty="0">
                <a:solidFill>
                  <a:srgbClr val="FFFF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扬帆</a:t>
            </a:r>
            <a:endParaRPr lang="zh-CN" altLang="en-US" sz="4800" dirty="0">
              <a:solidFill>
                <a:srgbClr val="FFFF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7" name="文本占位符 3"/>
          <p:cNvSpPr txBox="1"/>
          <p:nvPr/>
        </p:nvSpPr>
        <p:spPr>
          <a:xfrm>
            <a:off x="0" y="3793495"/>
            <a:ext cx="4291417" cy="3064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800" kern="120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1800" dirty="0">
                <a:solidFill>
                  <a:srgbClr val="FFFF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1800" dirty="0">
                <a:solidFill>
                  <a:srgbClr val="FFFF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舰队理论</a:t>
            </a:r>
            <a:endParaRPr lang="zh-CN" altLang="en-US" sz="1800" dirty="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9" name="图形 8" descr="锁定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986347" y="4257178"/>
            <a:ext cx="914400" cy="914400"/>
          </a:xfrm>
          <a:prstGeom prst="rect">
            <a:avLst/>
          </a:prstGeom>
        </p:spPr>
      </p:pic>
      <p:pic>
        <p:nvPicPr>
          <p:cNvPr id="11" name="图形 10" descr="帆船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6347" y="2753337"/>
            <a:ext cx="914400" cy="914400"/>
          </a:xfrm>
          <a:prstGeom prst="rect">
            <a:avLst/>
          </a:prstGeom>
        </p:spPr>
      </p:pic>
      <p:pic>
        <p:nvPicPr>
          <p:cNvPr id="13" name="图形 12" descr="独木舟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86347" y="1249496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10"/>
          <p:cNvSpPr txBox="1"/>
          <p:nvPr/>
        </p:nvSpPr>
        <p:spPr>
          <a:xfrm>
            <a:off x="541282" y="1249496"/>
            <a:ext cx="3517567" cy="45957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dirty="0">
                <a:solidFill>
                  <a:srgbClr val="FFFF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东虎团队</a:t>
            </a:r>
            <a:endParaRPr lang="en-US" altLang="zh-CN" sz="4800" dirty="0">
              <a:solidFill>
                <a:srgbClr val="FFFF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4800" dirty="0">
                <a:solidFill>
                  <a:srgbClr val="FFFF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 </a:t>
            </a:r>
            <a:r>
              <a:rPr lang="zh-CN" altLang="en-US" sz="3600" dirty="0">
                <a:solidFill>
                  <a:srgbClr val="FFFF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启航</a:t>
            </a:r>
            <a:endParaRPr lang="zh-CN" altLang="en-US" sz="4800" dirty="0">
              <a:solidFill>
                <a:srgbClr val="FFFF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7" name="文本占位符 3"/>
          <p:cNvSpPr txBox="1"/>
          <p:nvPr/>
        </p:nvSpPr>
        <p:spPr>
          <a:xfrm>
            <a:off x="0" y="3793495"/>
            <a:ext cx="4291417" cy="3064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800" kern="120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人人都是股东，人人都是老板</a:t>
            </a:r>
            <a:endParaRPr lang="zh-CN" altLang="en-US" sz="1800" dirty="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6013789" y="1324546"/>
            <a:ext cx="5928344" cy="529475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000" dirty="0">
                <a:ea typeface="等线" panose="02010600030101010101" pitchFamily="2" charset="-122"/>
                <a:cs typeface="Times New Roman" panose="02020603050405020304" pitchFamily="18" charset="0"/>
              </a:rPr>
              <a:t>充分放权，各自负责</a:t>
            </a:r>
            <a:endParaRPr lang="en-US" altLang="zh-CN" sz="20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ea typeface="等线" panose="02010600030101010101" pitchFamily="2" charset="-122"/>
                <a:cs typeface="Times New Roman" panose="02020603050405020304" pitchFamily="18" charset="0"/>
              </a:rPr>
              <a:t>对事不对人，不允许有内卷</a:t>
            </a:r>
            <a:endParaRPr lang="en-US" altLang="zh-CN" sz="20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ea typeface="等线" panose="02010600030101010101" pitchFamily="2" charset="-122"/>
                <a:cs typeface="Times New Roman" panose="02020603050405020304" pitchFamily="18" charset="0"/>
              </a:rPr>
              <a:t>允许做错事</a:t>
            </a:r>
            <a:r>
              <a:rPr lang="zh-CN" altLang="en-US" sz="2000" dirty="0"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000" dirty="0">
                <a:ea typeface="等线" panose="02010600030101010101" pitchFamily="2" charset="-122"/>
                <a:cs typeface="Times New Roman" panose="02020603050405020304" pitchFamily="18" charset="0"/>
              </a:rPr>
              <a:t>不允许犯同样的错</a:t>
            </a:r>
            <a:endParaRPr lang="en-US" altLang="zh-CN" sz="20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ea typeface="等线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zh-CN" sz="2000" dirty="0">
                <a:ea typeface="等线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2000" dirty="0">
                <a:ea typeface="等线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lang="zh-CN" altLang="zh-CN" sz="2000" dirty="0">
                <a:ea typeface="等线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2000" dirty="0">
                <a:ea typeface="等线" panose="02010600030101010101" pitchFamily="2" charset="-122"/>
                <a:cs typeface="Times New Roman" panose="02020603050405020304" pitchFamily="18" charset="0"/>
              </a:rPr>
              <a:t>30</a:t>
            </a:r>
            <a:r>
              <a:rPr lang="zh-CN" altLang="en-US" sz="2000" dirty="0">
                <a:ea typeface="等线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zh-CN" altLang="zh-CN" sz="2000" dirty="0">
                <a:ea typeface="等线" panose="02010600030101010101" pitchFamily="2" charset="-122"/>
                <a:cs typeface="Times New Roman" panose="02020603050405020304" pitchFamily="18" charset="0"/>
              </a:rPr>
              <a:t>都有人给你发工资</a:t>
            </a:r>
            <a:endParaRPr lang="en-US" altLang="zh-CN" sz="20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8" name="图形 7" descr="喝彩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08037" y="1249496"/>
            <a:ext cx="914400" cy="914400"/>
          </a:xfrm>
          <a:prstGeom prst="rect">
            <a:avLst/>
          </a:prstGeom>
        </p:spPr>
      </p:pic>
      <p:pic>
        <p:nvPicPr>
          <p:cNvPr id="10" name="图形 9" descr="齿轮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6307" y="2555154"/>
            <a:ext cx="914400" cy="914400"/>
          </a:xfrm>
          <a:prstGeom prst="rect">
            <a:avLst/>
          </a:prstGeom>
        </p:spPr>
      </p:pic>
      <p:pic>
        <p:nvPicPr>
          <p:cNvPr id="12" name="图形 11" descr="叹号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06307" y="3708413"/>
            <a:ext cx="914400" cy="914400"/>
          </a:xfrm>
          <a:prstGeom prst="rect">
            <a:avLst/>
          </a:prstGeom>
        </p:spPr>
      </p:pic>
      <p:pic>
        <p:nvPicPr>
          <p:cNvPr id="15" name="图形 14" descr="房子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08212" y="5012901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1641045"/>
            <a:ext cx="12191999" cy="743682"/>
          </a:xfrm>
        </p:spPr>
        <p:txBody>
          <a:bodyPr/>
          <a:lstStyle/>
          <a:p>
            <a:pPr algn="ctr"/>
            <a:r>
              <a:rPr lang="zh-CN" altLang="zh-CN" sz="4800" dirty="0">
                <a:solidFill>
                  <a:schemeClr val="tx1"/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可持续发展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" y="5163267"/>
            <a:ext cx="12191998" cy="1715784"/>
          </a:xfrm>
        </p:spPr>
        <p:txBody>
          <a:bodyPr>
            <a:normAutofit/>
          </a:bodyPr>
          <a:lstStyle/>
          <a:p>
            <a:pPr algn="ctr"/>
            <a:r>
              <a:rPr lang="zh-CN" altLang="en-US" sz="39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增强</a:t>
            </a:r>
            <a:r>
              <a:rPr lang="zh-CN" altLang="zh-CN" sz="39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客户粘度</a:t>
            </a:r>
            <a:endParaRPr lang="en-US" altLang="zh-CN" sz="3900" dirty="0"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zh-CN" sz="40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让粘度产生价值</a:t>
            </a:r>
            <a:endParaRPr lang="zh-CN" altLang="en-US" sz="6600" dirty="0"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zh-CN" altLang="en-US" sz="3900" dirty="0"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形 10" descr="可回收标志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38800" y="29718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63656" y="1664844"/>
            <a:ext cx="5928344" cy="5294757"/>
          </a:xfrm>
        </p:spPr>
        <p:txBody>
          <a:bodyPr/>
          <a:lstStyle/>
          <a:p>
            <a:pPr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大品牌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好口碑</a:t>
            </a:r>
            <a:r>
              <a:rPr lang="en-US" altLang="zh-CN" sz="1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招投标少阻力</a:t>
            </a: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18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高质量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性能稳定</a:t>
            </a:r>
            <a:r>
              <a:rPr lang="en-US" altLang="zh-CN" sz="1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选用无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后顾之忧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6" name="内容占位符 10"/>
          <p:cNvSpPr txBox="1"/>
          <p:nvPr/>
        </p:nvSpPr>
        <p:spPr>
          <a:xfrm>
            <a:off x="541282" y="1249496"/>
            <a:ext cx="3517567" cy="45957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4800" dirty="0">
                <a:solidFill>
                  <a:srgbClr val="FFFF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品质第一</a:t>
            </a:r>
            <a:endParaRPr lang="zh-CN" altLang="en-US" sz="4800" dirty="0">
              <a:solidFill>
                <a:srgbClr val="FFFFFF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占位符 3"/>
          <p:cNvSpPr txBox="1"/>
          <p:nvPr/>
        </p:nvSpPr>
        <p:spPr>
          <a:xfrm>
            <a:off x="0" y="3215999"/>
            <a:ext cx="4058849" cy="3064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800" kern="120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     相信品质的力量</a:t>
            </a:r>
            <a:endParaRPr lang="zh-CN" altLang="en-US" sz="1800" dirty="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18" name="图形 17" descr="手语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81600" y="1331689"/>
            <a:ext cx="914400" cy="914400"/>
          </a:xfrm>
          <a:prstGeom prst="rect">
            <a:avLst/>
          </a:prstGeom>
        </p:spPr>
      </p:pic>
      <p:pic>
        <p:nvPicPr>
          <p:cNvPr id="4" name="图形 3" descr="信号塔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81600" y="3397822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{5CBFFB86-C113-4203-B07E-70FA999CEA8E}tf56160789_win32</Template>
  <TotalTime>0</TotalTime>
  <Words>1105</Words>
  <Application>WPS 演示</Application>
  <PresentationFormat>自定义</PresentationFormat>
  <Paragraphs>223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3" baseType="lpstr">
      <vt:lpstr>Arial</vt:lpstr>
      <vt:lpstr>宋体</vt:lpstr>
      <vt:lpstr>Wingdings</vt:lpstr>
      <vt:lpstr>Microsoft YaHei UI</vt:lpstr>
      <vt:lpstr>新宋体</vt:lpstr>
      <vt:lpstr>Calibri</vt:lpstr>
      <vt:lpstr>等线</vt:lpstr>
      <vt:lpstr>Times New Roman</vt:lpstr>
      <vt:lpstr>仿宋</vt:lpstr>
      <vt:lpstr>方正舒体</vt:lpstr>
      <vt:lpstr>Wingdings</vt:lpstr>
      <vt:lpstr>华文行楷</vt:lpstr>
      <vt:lpstr>华文琥珀</vt:lpstr>
      <vt:lpstr>Franklin Gothic Book</vt:lpstr>
      <vt:lpstr>微软雅黑</vt:lpstr>
      <vt:lpstr>Arial Unicode MS</vt:lpstr>
      <vt:lpstr>自定义</vt:lpstr>
      <vt:lpstr>如何在内卷的市场环境中找到自己的赛道</vt:lpstr>
      <vt:lpstr>能反映出东虎多年坚守的最佳口号：   东虎25年值得信赖</vt:lpstr>
      <vt:lpstr> </vt:lpstr>
      <vt:lpstr>PowerPoint 演示文稿</vt:lpstr>
      <vt:lpstr>PowerPoint 演示文稿</vt:lpstr>
      <vt:lpstr>PowerPoint 演示文稿</vt:lpstr>
      <vt:lpstr>PowerPoint 演示文稿</vt:lpstr>
      <vt:lpstr>可持续发展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做自己了解熟悉的行业 ：照明电气   做自己可把控的项目     ：现金流   做高品质的客户              ：航空航运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如何在内卷的市场环境中找到自己的赛道</dc:title>
  <dc:creator>xu hao</dc:creator>
  <cp:lastModifiedBy>袁程明</cp:lastModifiedBy>
  <cp:revision>25</cp:revision>
  <dcterms:created xsi:type="dcterms:W3CDTF">2024-12-02T15:19:00Z</dcterms:created>
  <dcterms:modified xsi:type="dcterms:W3CDTF">2024-12-04T05:51:21Z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7A7DA3631931431BB94F9E90ADD80068_12</vt:lpwstr>
  </property>
  <property fmtid="{D5CDD505-2E9C-101B-9397-08002B2CF9AE}" pid="3" name="KSOProductBuildVer">
    <vt:lpwstr>2052-12.1.0.18912</vt:lpwstr>
  </property>
</Properties>
</file>